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5" r:id="rId3"/>
  </p:sldMasterIdLst>
  <p:notesMasterIdLst>
    <p:notesMasterId r:id="rId5"/>
  </p:notesMasterIdLst>
  <p:sldIdLst>
    <p:sldId id="256" r:id="rId4"/>
    <p:sldId id="257" r:id="rId6"/>
    <p:sldId id="258" r:id="rId7"/>
    <p:sldId id="259" r:id="rId8"/>
    <p:sldId id="260" r:id="rId9"/>
    <p:sldId id="261" r:id="rId10"/>
    <p:sldId id="262" r:id="rId11"/>
    <p:sldId id="283" r:id="rId12"/>
    <p:sldId id="284" r:id="rId13"/>
    <p:sldId id="285" r:id="rId14"/>
    <p:sldId id="263" r:id="rId15"/>
    <p:sldId id="264" r:id="rId16"/>
    <p:sldId id="265" r:id="rId17"/>
    <p:sldId id="266" r:id="rId18"/>
    <p:sldId id="274" r:id="rId19"/>
    <p:sldId id="267" r:id="rId20"/>
    <p:sldId id="275" r:id="rId21"/>
    <p:sldId id="268" r:id="rId22"/>
    <p:sldId id="269" r:id="rId23"/>
    <p:sldId id="270" r:id="rId24"/>
    <p:sldId id="271" r:id="rId25"/>
    <p:sldId id="272" r:id="rId26"/>
    <p:sldId id="273" r:id="rId27"/>
  </p:sldIdLst>
  <p:sldSz cx="9144000" cy="5143500"/>
  <p:notesSz cx="5143500" cy="9144000"/>
  <p:custDataLst>
    <p:tags r:id="rId31"/>
  </p:custData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1" Type="http://schemas.openxmlformats.org/officeDocument/2006/relationships/tags" Target="tags/tag19.xml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ssion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Session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End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ver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talog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atalog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ssion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Session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End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End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ver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ver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talog_slides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atalog-b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image" Target="../media/image5.jpeg"/><Relationship Id="rId1" Type="http://schemas.openxmlformats.org/officeDocument/2006/relationships/tags" Target="../tags/tag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tags" Target="../tags/tag18.xml"/><Relationship Id="rId3" Type="http://schemas.openxmlformats.org/officeDocument/2006/relationships/image" Target="../media/image5.jpeg"/><Relationship Id="rId2" Type="http://schemas.openxmlformats.org/officeDocument/2006/relationships/tags" Target="../tags/tag17.xml"/><Relationship Id="rId1" Type="http://schemas.openxmlformats.org/officeDocument/2006/relationships/tags" Target="../tags/tag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.xml"/><Relationship Id="rId8" Type="http://schemas.openxmlformats.org/officeDocument/2006/relationships/image" Target="../media/image7.png"/><Relationship Id="rId7" Type="http://schemas.openxmlformats.org/officeDocument/2006/relationships/tags" Target="../tags/tag2.xml"/><Relationship Id="rId6" Type="http://schemas.microsoft.com/office/2007/relationships/media" Target="../media/media2.mp4"/><Relationship Id="rId5" Type="http://schemas.openxmlformats.org/officeDocument/2006/relationships/video" Target="../media/media2.mp4"/><Relationship Id="rId4" Type="http://schemas.openxmlformats.org/officeDocument/2006/relationships/image" Target="../media/image6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4.xml"/><Relationship Id="rId10" Type="http://schemas.openxmlformats.org/officeDocument/2006/relationships/image" Target="../media/image5.jpeg"/><Relationship Id="rId1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image" Target="../media/image5.jpeg"/><Relationship Id="rId1" Type="http://schemas.openxmlformats.org/officeDocument/2006/relationships/tags" Target="../tags/tag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063" y="1647825"/>
            <a:ext cx="6882765" cy="819150"/>
          </a:xfrm>
          <a:prstGeom prst="rect">
            <a:avLst/>
          </a:prstGeom>
          <a:noFill/>
        </p:spPr>
        <p:txBody>
          <a:bodyPr wrap="square" rtlCol="0" anchor="b"/>
          <a:lstStyle/>
          <a:p>
            <a:pPr marL="0" indent="0">
              <a:buNone/>
            </a:pPr>
            <a:r>
              <a:rPr lang="en-US" sz="3615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千川长期运营关键点</a:t>
            </a:r>
            <a:endParaRPr lang="en-US" sz="3615" dirty="0"/>
          </a:p>
        </p:txBody>
      </p:sp>
      <p:sp>
        <p:nvSpPr>
          <p:cNvPr id="3" name="Text 1"/>
          <p:cNvSpPr/>
          <p:nvPr/>
        </p:nvSpPr>
        <p:spPr>
          <a:xfrm>
            <a:off x="514350" y="4090988"/>
            <a:ext cx="1943100" cy="5524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buNone/>
            </a:pPr>
            <a:r>
              <a:rPr lang="en-US" sz="1200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
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Image 0" descr="https://assets.mindshow.fun/themes/blue_technology_circuit_board_20230307/Content_header.jp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5" name="Text 0"/>
          <p:cNvSpPr/>
          <p:nvPr>
            <p:custDataLst>
              <p:tags r:id="rId3"/>
            </p:custDataLst>
          </p:nvPr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p>
            <a:pPr marL="0" indent="0">
              <a:buNone/>
            </a:pPr>
            <a:r>
              <a:rPr lang="zh-CN" alt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短视频与直播结合</a:t>
            </a:r>
            <a:endParaRPr lang="zh-CN" altLang="en-US" sz="2400" b="1" dirty="0">
              <a:solidFill>
                <a:srgbClr val="FFFFFF"/>
              </a:solidFill>
              <a:latin typeface="Noto Sans SC" panose="020B0500000000000000" pitchFamily="34" charset="-122"/>
              <a:ea typeface="Noto Sans SC" panose="020B0500000000000000" pitchFamily="34" charset="-122"/>
              <a:cs typeface="Noto Sans SC" panose="020B0500000000000000" pitchFamily="34" charset="-120"/>
            </a:endParaRPr>
          </a:p>
        </p:txBody>
      </p:sp>
      <p:sp>
        <p:nvSpPr>
          <p:cNvPr id="8" name="左箭头 7"/>
          <p:cNvSpPr/>
          <p:nvPr/>
        </p:nvSpPr>
        <p:spPr>
          <a:xfrm>
            <a:off x="4208780" y="2766060"/>
            <a:ext cx="4251960" cy="76200"/>
          </a:xfrm>
          <a:prstGeom prst="left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上箭头 8"/>
          <p:cNvSpPr/>
          <p:nvPr/>
        </p:nvSpPr>
        <p:spPr>
          <a:xfrm>
            <a:off x="6745605" y="1661160"/>
            <a:ext cx="75565" cy="2545080"/>
          </a:xfrm>
          <a:prstGeom prst="up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4765040" y="1661160"/>
            <a:ext cx="1790700" cy="98298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商家自播</a:t>
            </a:r>
            <a:endParaRPr lang="zh-CN" altLang="en-US"/>
          </a:p>
        </p:txBody>
      </p:sp>
      <p:sp>
        <p:nvSpPr>
          <p:cNvPr id="11" name="圆角矩形 10"/>
          <p:cNvSpPr/>
          <p:nvPr>
            <p:custDataLst>
              <p:tags r:id="rId4"/>
            </p:custDataLst>
          </p:nvPr>
        </p:nvSpPr>
        <p:spPr>
          <a:xfrm>
            <a:off x="6957060" y="1661160"/>
            <a:ext cx="1790700" cy="98298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达人矩阵</a:t>
            </a:r>
            <a:endParaRPr lang="zh-CN" altLang="en-US"/>
          </a:p>
        </p:txBody>
      </p:sp>
      <p:sp>
        <p:nvSpPr>
          <p:cNvPr id="12" name="圆角矩形 11"/>
          <p:cNvSpPr/>
          <p:nvPr>
            <p:custDataLst>
              <p:tags r:id="rId5"/>
            </p:custDataLst>
          </p:nvPr>
        </p:nvSpPr>
        <p:spPr>
          <a:xfrm>
            <a:off x="4780280" y="2964180"/>
            <a:ext cx="1790700" cy="98298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营销活动</a:t>
            </a:r>
            <a:endParaRPr lang="zh-CN" altLang="en-US"/>
          </a:p>
        </p:txBody>
      </p:sp>
      <p:sp>
        <p:nvSpPr>
          <p:cNvPr id="13" name="圆角矩形 12"/>
          <p:cNvSpPr/>
          <p:nvPr>
            <p:custDataLst>
              <p:tags r:id="rId6"/>
            </p:custDataLst>
          </p:nvPr>
        </p:nvSpPr>
        <p:spPr>
          <a:xfrm>
            <a:off x="6957060" y="2964180"/>
            <a:ext cx="1790700" cy="982980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头部大</a:t>
            </a:r>
            <a:r>
              <a:rPr lang="en-US" altLang="zh-CN"/>
              <a:t>v</a:t>
            </a:r>
            <a:endParaRPr lang="en-US" altLang="zh-CN"/>
          </a:p>
        </p:txBody>
      </p:sp>
      <p:sp>
        <p:nvSpPr>
          <p:cNvPr id="14" name="文本框 13"/>
          <p:cNvSpPr txBox="1"/>
          <p:nvPr/>
        </p:nvSpPr>
        <p:spPr>
          <a:xfrm>
            <a:off x="289560" y="1319530"/>
            <a:ext cx="3919220" cy="36531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/>
              <a:t>商家自播的产出稳定，运营成本相对可控，有助于与用户建立长期关系，实现人群资产的持续积累。</a:t>
            </a:r>
            <a:endParaRPr lang="zh-CN" altLang="en-US"/>
          </a:p>
          <a:p>
            <a:r>
              <a:rPr lang="zh-CN" altLang="en-US"/>
              <a:t>营销活动是在短时间内引爆高成单的集中交易，是商家借助平台资源快速成长的重要方式。</a:t>
            </a:r>
            <a:endParaRPr lang="zh-CN" altLang="en-US"/>
          </a:p>
          <a:p>
            <a:r>
              <a:rPr lang="zh-CN" altLang="en-US"/>
              <a:t>达人矩阵可以同时一定规模的达人矩阵可以扩大流量供给，各具特色的达人形象可以深度拓展消费人群。</a:t>
            </a:r>
            <a:endParaRPr lang="zh-CN" altLang="en-US"/>
          </a:p>
          <a:p>
            <a:r>
              <a:rPr lang="zh-CN" altLang="en-US"/>
              <a:t>明星和头部达人，可以借助他们强大的粉丝影响力和人设背书，制造热点营销事件，帮助品牌迅速破圈。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总结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1371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运营千川不仅要做到持续、稳定、高ROI，还需要做到长效运营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运营策略需要不断更新和优化，以满足市场的变化和需求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不仅要注重单一的短视频带货，还要结合直播，构建多维度的运营策略</a:t>
            </a:r>
            <a:endParaRPr lang="en-US" sz="1535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463" y="1824038"/>
            <a:ext cx="1452563" cy="1243013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02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695575" y="1790700"/>
            <a:ext cx="5101590" cy="130492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84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长效运营 GPM观点</a:t>
            </a:r>
            <a:endParaRPr lang="en-US" sz="384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长效运营 GPM观点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3200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从ROI到GPM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GPM 和 PPM 定义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GPM 和 PPM 应用场景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新手期 - 建立账户标签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成长期 - 突破人气瓶颈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成熟期 - 提升总体场关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总结</a:t>
            </a:r>
            <a:endParaRPr lang="en-US" sz="1535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从ROI到GPM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12573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不要只关注单次ROI，而是要建立GPM与PPM的思维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GPM (Gross per Mille) 和 PPM (Profit per Mille) 是兴趣电商新型的思考方式</a:t>
            </a:r>
            <a:endParaRPr lang="en-US" sz="1535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从ROI到GPM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12573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不要只关注单次ROI，而是要建立GPM与PPM的思维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GPM (Gross per Mille) 和 PPM (Profit per Mille) 是兴趣电商新型的思考方式</a:t>
            </a:r>
            <a:endParaRPr lang="en-US" sz="1535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GPM 和 PPM 定义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16002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535" b="1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GPM</a:t>
            </a: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：</a:t>
            </a:r>
            <a:b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</a:b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每1000次观看所产生的销售额</a:t>
            </a:r>
            <a:endParaRPr lang="en-US" sz="1535" dirty="0"/>
          </a:p>
          <a:p>
            <a:pPr marL="0" indent="0" algn="l">
              <a:lnSpc>
                <a:spcPct val="150000"/>
              </a:lnSpc>
              <a:buSzPct val="100000"/>
              <a:buNone/>
            </a:pPr>
            <a:r>
              <a:rPr lang="en-US" sz="1535" b="1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PPM</a:t>
            </a: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：</a:t>
            </a:r>
            <a:b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</a:b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每1000次观看所产生的毛利润</a:t>
            </a:r>
            <a:endParaRPr lang="en-US" sz="1535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aphicFrame>
        <p:nvGraphicFramePr>
          <p:cNvPr id="5" name="表格 4"/>
          <p:cNvGraphicFramePr/>
          <p:nvPr>
            <p:custDataLst>
              <p:tags r:id="rId1"/>
            </p:custDataLst>
          </p:nvPr>
        </p:nvGraphicFramePr>
        <p:xfrm>
          <a:off x="678180" y="1043305"/>
          <a:ext cx="7787640" cy="39020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46910"/>
                <a:gridCol w="1946910"/>
                <a:gridCol w="1946910"/>
                <a:gridCol w="1946910"/>
              </a:tblGrid>
              <a:tr h="450215">
                <a:tc gridSpan="2">
                  <a:txBody>
                    <a:bodyPr/>
                    <a:p>
                      <a:pPr algn="ctr">
                        <a:buNone/>
                      </a:pPr>
                      <a:endParaRPr lang="zh-CN" altLang="en-US" sz="1600"/>
                    </a:p>
                  </a:txBody>
                  <a:tcPr anchor="ctr" anchorCtr="0"/>
                </a:tc>
                <a:tc hMerge="1"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ROI</a:t>
                      </a:r>
                      <a:r>
                        <a:rPr lang="zh-CN" altLang="en-US" sz="1600"/>
                        <a:t>视角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GPM</a:t>
                      </a:r>
                      <a:r>
                        <a:rPr lang="zh-CN" altLang="en-US" sz="1600"/>
                        <a:t>视角</a:t>
                      </a:r>
                      <a:endParaRPr lang="zh-CN" altLang="en-US" sz="1600"/>
                    </a:p>
                  </a:txBody>
                  <a:tcPr anchor="ctr" anchorCtr="0"/>
                </a:tc>
              </a:tr>
              <a:tr h="4495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费用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1</a:t>
                      </a:r>
                      <a:r>
                        <a:rPr lang="zh-CN" altLang="en-US" sz="1600"/>
                        <a:t>万元</a:t>
                      </a:r>
                      <a:endParaRPr lang="zh-CN" altLang="en-US" sz="1600"/>
                    </a:p>
                  </a:txBody>
                  <a:tcPr anchor="ctr" anchorCtr="0"/>
                </a:tc>
                <a:tc rowSpan="3"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0.3</a:t>
                      </a:r>
                      <a:endParaRPr lang="en-US" altLang="zh-CN" sz="1600"/>
                    </a:p>
                    <a:p>
                      <a:pPr algn="ctr">
                        <a:buNone/>
                      </a:pPr>
                      <a:endParaRPr lang="en-US" altLang="zh-CN" sz="1600"/>
                    </a:p>
                    <a:p>
                      <a:pPr algn="ctr">
                        <a:buNone/>
                      </a:pPr>
                      <a:r>
                        <a:rPr lang="zh-CN" altLang="en-US" sz="1600"/>
                        <a:t>成交金额</a:t>
                      </a:r>
                      <a:r>
                        <a:rPr lang="en-US" altLang="zh-CN" sz="1600"/>
                        <a:t>/</a:t>
                      </a:r>
                      <a:r>
                        <a:rPr lang="zh-CN" altLang="en-US" sz="1600"/>
                        <a:t>费用</a:t>
                      </a:r>
                      <a:endParaRPr lang="zh-CN" altLang="en-US" sz="1600"/>
                    </a:p>
                  </a:txBody>
                  <a:tcPr anchor="ctr" anchorCtr="0"/>
                </a:tc>
                <a:tc rowSpan="3"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150</a:t>
                      </a:r>
                      <a:endParaRPr lang="en-US" altLang="zh-CN" sz="1600"/>
                    </a:p>
                    <a:p>
                      <a:pPr algn="ctr">
                        <a:buNone/>
                      </a:pPr>
                      <a:endParaRPr lang="en-US" altLang="zh-CN" sz="1600"/>
                    </a:p>
                    <a:p>
                      <a:pPr algn="ctr">
                        <a:buNone/>
                      </a:pPr>
                      <a:r>
                        <a:rPr lang="zh-CN" altLang="en-US" sz="1600"/>
                        <a:t>成交金额</a:t>
                      </a:r>
                      <a:r>
                        <a:rPr lang="en-US" altLang="zh-CN" sz="1600"/>
                        <a:t>/</a:t>
                      </a:r>
                      <a:r>
                        <a:rPr lang="zh-CN" altLang="en-US" sz="1600"/>
                        <a:t>播放量</a:t>
                      </a:r>
                      <a:r>
                        <a:rPr lang="en-US" altLang="zh-CN" sz="1600"/>
                        <a:t>*1000</a:t>
                      </a:r>
                      <a:endParaRPr lang="en-US" altLang="zh-CN" sz="1600"/>
                    </a:p>
                  </a:txBody>
                  <a:tcPr anchor="ctr" anchorCtr="0"/>
                </a:tc>
              </a:tr>
              <a:tr h="4502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播放量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2</a:t>
                      </a:r>
                      <a:r>
                        <a:rPr lang="zh-CN" altLang="en-US" sz="1600"/>
                        <a:t>万次</a:t>
                      </a:r>
                      <a:endParaRPr lang="zh-CN" altLang="en-US" sz="1600"/>
                    </a:p>
                  </a:txBody>
                  <a:tcPr anchor="ctr" anchorCtr="0"/>
                </a:tc>
                <a:tc vMerge="1">
                  <a:tcPr/>
                </a:tc>
                <a:tc vMerge="1">
                  <a:tcPr/>
                </a:tc>
              </a:tr>
              <a:tr h="54800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成交额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3000</a:t>
                      </a:r>
                      <a:r>
                        <a:rPr lang="zh-CN" altLang="en-US" sz="1600"/>
                        <a:t>元</a:t>
                      </a:r>
                      <a:endParaRPr lang="zh-CN" altLang="en-US" sz="1600"/>
                    </a:p>
                  </a:txBody>
                  <a:tcPr anchor="ctr" anchorCtr="0"/>
                </a:tc>
                <a:tc vMerge="1">
                  <a:tcPr/>
                </a:tc>
                <a:tc vMerge="1">
                  <a:tcPr/>
                </a:tc>
              </a:tr>
              <a:tr h="449580">
                <a:tc gridSpan="4">
                  <a:txBody>
                    <a:bodyPr/>
                    <a:p>
                      <a:pPr algn="ctr">
                        <a:buNone/>
                      </a:pPr>
                      <a:endParaRPr lang="zh-CN" altLang="en-US" sz="1600"/>
                    </a:p>
                  </a:txBody>
                  <a:tcPr anchor="ctr" anchorCtr="0"/>
                </a:tc>
                <a:tc hMerge="1">
                  <a:tcPr/>
                </a:tc>
                <a:tc hMerge="1">
                  <a:tcPr/>
                </a:tc>
                <a:tc hMerge="1">
                  <a:tcPr/>
                </a:tc>
              </a:tr>
              <a:tr h="45021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费用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2</a:t>
                      </a:r>
                      <a:r>
                        <a:rPr lang="zh-CN" altLang="en-US" sz="1600"/>
                        <a:t>万元</a:t>
                      </a:r>
                      <a:endParaRPr lang="zh-CN" altLang="en-US" sz="1600"/>
                    </a:p>
                  </a:txBody>
                  <a:tcPr anchor="ctr" anchorCtr="0"/>
                </a:tc>
                <a:tc rowSpan="3">
                  <a:txBody>
                    <a:bodyPr/>
                    <a:p>
                      <a:pPr algn="ctr">
                        <a:buNone/>
                      </a:pPr>
                      <a:endParaRPr lang="zh-CN" altLang="en-US" sz="1600"/>
                    </a:p>
                    <a:p>
                      <a:pPr algn="ctr">
                        <a:buNone/>
                      </a:pPr>
                      <a:r>
                        <a:rPr lang="en-US" altLang="zh-CN" sz="1600"/>
                        <a:t>5</a:t>
                      </a:r>
                      <a:endParaRPr lang="en-US" altLang="zh-CN" sz="1600"/>
                    </a:p>
                    <a:p>
                      <a:pPr algn="ctr">
                        <a:buNone/>
                      </a:pPr>
                      <a:endParaRPr lang="en-US" altLang="zh-CN" sz="1600"/>
                    </a:p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成交金额</a:t>
                      </a:r>
                      <a:r>
                        <a:rPr lang="en-US" altLang="zh-CN" sz="1600">
                          <a:sym typeface="+mn-ea"/>
                        </a:rPr>
                        <a:t>/</a:t>
                      </a:r>
                      <a:r>
                        <a:rPr lang="zh-CN" altLang="en-US" sz="1600">
                          <a:sym typeface="+mn-ea"/>
                        </a:rPr>
                        <a:t>费用</a:t>
                      </a:r>
                      <a:endParaRPr lang="zh-CN" altLang="en-US" sz="1600"/>
                    </a:p>
                    <a:p>
                      <a:pPr algn="ctr">
                        <a:buNone/>
                      </a:pPr>
                      <a:endParaRPr lang="en-US" altLang="zh-CN" sz="1600"/>
                    </a:p>
                  </a:txBody>
                  <a:tcPr anchor="ctr" anchorCtr="0"/>
                </a:tc>
                <a:tc rowSpan="3">
                  <a:txBody>
                    <a:bodyPr/>
                    <a:p>
                      <a:pPr algn="ctr">
                        <a:buNone/>
                      </a:pPr>
                      <a:endParaRPr lang="zh-CN" altLang="en-US" sz="1600"/>
                    </a:p>
                    <a:p>
                      <a:pPr algn="ctr">
                        <a:buNone/>
                      </a:pPr>
                      <a:r>
                        <a:rPr lang="en-US" altLang="zh-CN" sz="1600"/>
                        <a:t>33.3</a:t>
                      </a:r>
                      <a:endParaRPr lang="en-US" altLang="zh-CN" sz="1600"/>
                    </a:p>
                    <a:p>
                      <a:pPr algn="ctr">
                        <a:buNone/>
                      </a:pPr>
                      <a:endParaRPr lang="en-US" altLang="zh-CN" sz="1600"/>
                    </a:p>
                    <a:p>
                      <a:pPr algn="ctr">
                        <a:buNone/>
                      </a:pPr>
                      <a:r>
                        <a:rPr lang="zh-CN" altLang="en-US" sz="1600">
                          <a:sym typeface="+mn-ea"/>
                        </a:rPr>
                        <a:t>成交金额</a:t>
                      </a:r>
                      <a:r>
                        <a:rPr lang="en-US" altLang="zh-CN" sz="1600">
                          <a:sym typeface="+mn-ea"/>
                        </a:rPr>
                        <a:t>/</a:t>
                      </a:r>
                      <a:r>
                        <a:rPr lang="zh-CN" altLang="en-US" sz="1600">
                          <a:sym typeface="+mn-ea"/>
                        </a:rPr>
                        <a:t>播放量</a:t>
                      </a:r>
                      <a:r>
                        <a:rPr lang="en-US" altLang="zh-CN" sz="1600">
                          <a:sym typeface="+mn-ea"/>
                        </a:rPr>
                        <a:t>*1000</a:t>
                      </a:r>
                      <a:endParaRPr lang="en-US" altLang="zh-CN" sz="1600"/>
                    </a:p>
                    <a:p>
                      <a:pPr algn="ctr">
                        <a:buNone/>
                      </a:pPr>
                      <a:endParaRPr lang="en-US" altLang="zh-CN" sz="1600"/>
                    </a:p>
                  </a:txBody>
                  <a:tcPr anchor="ctr" anchorCtr="0"/>
                </a:tc>
              </a:tr>
              <a:tr h="44958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播放量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300</a:t>
                      </a:r>
                      <a:r>
                        <a:rPr lang="zh-CN" altLang="en-US" sz="1600"/>
                        <a:t>万次</a:t>
                      </a:r>
                      <a:endParaRPr lang="zh-CN" altLang="en-US" sz="1600"/>
                    </a:p>
                  </a:txBody>
                  <a:tcPr anchor="ctr" anchorCtr="0"/>
                </a:tc>
                <a:tc vMerge="1">
                  <a:tcPr/>
                </a:tc>
                <a:tc vMerge="1">
                  <a:tcPr/>
                </a:tc>
              </a:tr>
              <a:tr h="473075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1600"/>
                        <a:t>成交额</a:t>
                      </a:r>
                      <a:endParaRPr lang="zh-CN" altLang="en-US" sz="1600"/>
                    </a:p>
                  </a:txBody>
                  <a:tcPr anchor="ctr" anchorCtr="0"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1600"/>
                        <a:t>10</a:t>
                      </a:r>
                      <a:r>
                        <a:rPr lang="zh-CN" altLang="en-US" sz="1600"/>
                        <a:t>万次</a:t>
                      </a:r>
                      <a:endParaRPr lang="zh-CN" altLang="en-US" sz="1600"/>
                    </a:p>
                  </a:txBody>
                  <a:tcPr anchor="ctr" anchorCtr="0"/>
                </a:tc>
                <a:tc vMerge="1">
                  <a:tcPr/>
                </a:tc>
                <a:tc vMerge="1">
                  <a:tcPr/>
                </a:tc>
              </a:tr>
            </a:tbl>
          </a:graphicData>
        </a:graphic>
      </p:graphicFrame>
      <p:pic>
        <p:nvPicPr>
          <p:cNvPr id="3" name="Image 0" descr="https://assets.mindshow.fun/themes/blue_technology_circuit_board_20230307/Content_header.jpg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4" name="Text 0"/>
          <p:cNvSpPr/>
          <p:nvPr>
            <p:custDataLst>
              <p:tags r:id="rId4"/>
            </p:custDataLst>
          </p:nvPr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ROI</a:t>
            </a:r>
            <a:r>
              <a:rPr lang="zh-CN" alt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视角与</a:t>
            </a:r>
            <a:r>
              <a:rPr lang="en-US" altLang="zh-CN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GPM</a:t>
            </a:r>
            <a:r>
              <a:rPr lang="zh-CN" alt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视角对比</a:t>
            </a:r>
            <a:endParaRPr lang="zh-CN" altLang="en-US" sz="2400" b="1" dirty="0">
              <a:solidFill>
                <a:srgbClr val="FFFFFF"/>
              </a:solidFill>
              <a:latin typeface="Noto Sans SC" panose="020B0500000000000000" pitchFamily="34" charset="-122"/>
              <a:ea typeface="Noto Sans SC" panose="020B0500000000000000" pitchFamily="34" charset="-122"/>
              <a:cs typeface="Noto Sans SC" panose="020B0500000000000000" pitchFamily="34" charset="-12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GPM 和 PPM 应用场景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22860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挑选达人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短视频投放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直播间团队能力验证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直播间KPI设定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直播间和短视频广告投放</a:t>
            </a:r>
            <a:endParaRPr lang="en-US" sz="1535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新手期 - 建立账户标签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千川产品可以帮助新手期的商家快速建立账户标签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投放过于精准的流量可能导致直播间人气无法提高，无法进行长效经营</a:t>
            </a:r>
            <a:endParaRPr lang="en-US" sz="1535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662238" y="428625"/>
            <a:ext cx="4433888" cy="82867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600" b="1" dirty="0">
                <a:solidFill>
                  <a:srgbClr val="111B57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 CONTENTS 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2662238" y="1347787"/>
            <a:ext cx="5424488" cy="3214688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千川长效运行关键点</a:t>
            </a:r>
            <a:endParaRPr lang="en-US" sz="1600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600" dirty="0">
                <a:solidFill>
                  <a:srgbClr val="383838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长效运营 GPM观点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成长期 - 突破人气瓶颈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通过千川投放，快速突破人气瓶颈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提升直播间总场关人数、实时在线人数、人均停留时间等关键数据</a:t>
            </a:r>
            <a:endParaRPr lang="en-US" sz="1535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成熟期 - 提升总体场关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利用千川投放提升直播间总体场关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通过付费流量激活免费流量，拓展流量通道下的流量占比</a:t>
            </a:r>
            <a:endParaRPr lang="en-US" sz="1535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总结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过于追求单次ROI，会导致直播间无法进行有效长效经营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使用GPM思维，可以帮助商家更好地进行长效经营</a:t>
            </a:r>
            <a:endParaRPr lang="en-US" sz="1535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871788" y="1833562"/>
            <a:ext cx="3395663" cy="55245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THE END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2871788" y="2276475"/>
            <a:ext cx="3395663" cy="1033463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0" indent="0" algn="ctr">
              <a:buNone/>
            </a:pPr>
            <a:r>
              <a:rPr lang="en-US" sz="45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THANKS</a:t>
            </a:r>
            <a:endParaRPr lang="en-US" sz="4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52463" y="1824038"/>
            <a:ext cx="1452563" cy="1243013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5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01</a:t>
            </a:r>
            <a:endParaRPr lang="en-US" sz="5400" dirty="0"/>
          </a:p>
        </p:txBody>
      </p:sp>
      <p:sp>
        <p:nvSpPr>
          <p:cNvPr id="3" name="Text 1"/>
          <p:cNvSpPr/>
          <p:nvPr/>
        </p:nvSpPr>
        <p:spPr>
          <a:xfrm>
            <a:off x="2695575" y="1790700"/>
            <a:ext cx="5101590" cy="1304925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368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千川长效运行关键点</a:t>
            </a:r>
            <a:endParaRPr lang="en-US" sz="368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千川长效运行关键点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18288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阵地经营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打造稳定高ROI的长效运营阵地的四个要素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具体实施策略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总结</a:t>
            </a:r>
            <a:endParaRPr lang="en-US" sz="1535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阵地经营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9144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千川运营不再仅限于产品的单次售卖，而是需要实现阵地经营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阵地经营即长期投放和维护，不仅得到付费流量，更能带来自然流量</a:t>
            </a:r>
            <a:endParaRPr lang="en-US" sz="1535" dirty="0"/>
          </a:p>
        </p:txBody>
      </p:sp>
      <p:sp>
        <p:nvSpPr>
          <p:cNvPr id="5" name="文本框 4"/>
          <p:cNvSpPr txBox="1"/>
          <p:nvPr/>
        </p:nvSpPr>
        <p:spPr>
          <a:xfrm>
            <a:off x="7077075" y="1859280"/>
            <a:ext cx="3048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08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打造稳定高ROI的长效运营阵地的四个要素</a:t>
            </a:r>
            <a:endParaRPr lang="en-US" sz="208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2514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1. 不断更新换代的商品：因应市场需求和季节变化，定期更新产品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2. 输出富有创意的视频：创新视频内容，吸引更多的流量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3. 多维度组合上新计划：优化师不盲目上新，而是想到更多的维度以避免</a:t>
            </a:r>
            <a:r>
              <a:rPr lang="zh-CN" alt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计划</a:t>
            </a: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互相竞争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4. 短视频加直播的双引擎：不仅要做短视频，直播也是现在必须要做的，两者合璧才能迸发更大的潜力</a:t>
            </a:r>
            <a:endParaRPr lang="en-US" sz="1535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具体实施策略</a:t>
            </a:r>
            <a:endParaRPr lang="en-US" sz="2400" dirty="0"/>
          </a:p>
        </p:txBody>
      </p:sp>
      <p:sp>
        <p:nvSpPr>
          <p:cNvPr id="4" name="Text 1"/>
          <p:cNvSpPr/>
          <p:nvPr/>
        </p:nvSpPr>
        <p:spPr>
          <a:xfrm>
            <a:off x="762000" y="1304925"/>
            <a:ext cx="7715250" cy="2514600"/>
          </a:xfrm>
          <a:prstGeom prst="rect">
            <a:avLst/>
          </a:prstGeom>
          <a:noFill/>
        </p:spPr>
        <p:txBody>
          <a:bodyPr wrap="square" rtlCol="0" anchor="t"/>
          <a:lstStyle/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商品更新：根据市场和季节性需求，持续更新商品种类和类别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创意视频输出：通过创新</a:t>
            </a:r>
            <a:r>
              <a:rPr lang="zh-CN" alt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的场景</a:t>
            </a: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、吸引人的开场等方式吸引用户关注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多维度组合上新计划：通过AB测试，找出影响广告效果的关键变量，并对其进行优化</a:t>
            </a:r>
            <a:endParaRPr lang="en-US" sz="1535" dirty="0"/>
          </a:p>
          <a:p>
            <a:pPr marL="342900" indent="-342900" algn="l">
              <a:lnSpc>
                <a:spcPct val="150000"/>
              </a:lnSpc>
              <a:buSzPct val="100000"/>
              <a:buChar char="•"/>
            </a:pPr>
            <a:r>
              <a:rPr lang="en-US" sz="1535" dirty="0">
                <a:solidFill>
                  <a:srgbClr val="646464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短视频与直播结合：短视频快捷短效，直播基于整个团队，长效运营，两者结合，效果更佳</a:t>
            </a:r>
            <a:endParaRPr lang="en-US" sz="153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QQ录屏2023091523494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25500" y="1210945"/>
            <a:ext cx="1907540" cy="3185795"/>
          </a:xfrm>
          <a:prstGeom prst="rect">
            <a:avLst/>
          </a:prstGeom>
        </p:spPr>
      </p:pic>
      <p:pic>
        <p:nvPicPr>
          <p:cNvPr id="3" name="QQ录屏20230915235101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3649345" y="1719580"/>
            <a:ext cx="5128895" cy="2427605"/>
          </a:xfrm>
          <a:prstGeom prst="rect">
            <a:avLst/>
          </a:prstGeom>
        </p:spPr>
      </p:pic>
      <p:pic>
        <p:nvPicPr>
          <p:cNvPr id="5" name="Image 0" descr="https://assets.mindshow.fun/themes/blue_technology_circuit_board_20230307/Content_header.jpg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7" name="Text 0"/>
          <p:cNvSpPr/>
          <p:nvPr>
            <p:custDataLst>
              <p:tags r:id="rId11"/>
            </p:custDataLst>
          </p:nvPr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创意视频输出</a:t>
            </a:r>
            <a:endParaRPr lang="en-US" sz="2400" b="1" dirty="0">
              <a:solidFill>
                <a:srgbClr val="FFFFFF"/>
              </a:solidFill>
              <a:latin typeface="Noto Sans SC" panose="020B0500000000000000" pitchFamily="34" charset="-122"/>
              <a:ea typeface="Noto Sans SC" panose="020B0500000000000000" pitchFamily="34" charset="-122"/>
              <a:cs typeface="Noto Sans SC" panose="020B0500000000000000" pitchFamily="34" charset="-12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0">
              <p:cMediaNode>
                <p:cTn id="8" fill="hold" display="1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3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Image 0" descr="https://assets.mindshow.fun/themes/blue_technology_circuit_board_20230307/Content_header.jpg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981075"/>
          </a:xfrm>
          <a:prstGeom prst="rect">
            <a:avLst/>
          </a:prstGeom>
        </p:spPr>
      </p:pic>
      <p:sp>
        <p:nvSpPr>
          <p:cNvPr id="3" name="Text 0"/>
          <p:cNvSpPr/>
          <p:nvPr>
            <p:custDataLst>
              <p:tags r:id="rId3"/>
            </p:custDataLst>
          </p:nvPr>
        </p:nvSpPr>
        <p:spPr>
          <a:xfrm>
            <a:off x="762000" y="214312"/>
            <a:ext cx="6316028" cy="552450"/>
          </a:xfrm>
          <a:prstGeom prst="rect">
            <a:avLst/>
          </a:prstGeom>
          <a:noFill/>
        </p:spPr>
        <p:txBody>
          <a:bodyPr wrap="square" rtlCol="0" anchor="ctr"/>
          <a:p>
            <a:pPr marL="0" indent="0">
              <a:buNone/>
            </a:pPr>
            <a:r>
              <a:rPr lang="en-US" sz="2400" b="1" dirty="0">
                <a:solidFill>
                  <a:srgbClr val="FFFFFF"/>
                </a:solidFill>
                <a:latin typeface="Noto Sans SC" panose="020B0500000000000000" pitchFamily="34" charset="-122"/>
                <a:ea typeface="Noto Sans SC" panose="020B0500000000000000" pitchFamily="34" charset="-122"/>
                <a:cs typeface="Noto Sans SC" panose="020B0500000000000000" pitchFamily="34" charset="-120"/>
              </a:rPr>
              <a:t>多维度组合上新计划</a:t>
            </a:r>
            <a:endParaRPr lang="en-US" sz="2400" b="1" dirty="0">
              <a:solidFill>
                <a:srgbClr val="FFFFFF"/>
              </a:solidFill>
              <a:latin typeface="Noto Sans SC" panose="020B0500000000000000" pitchFamily="34" charset="-122"/>
              <a:ea typeface="Noto Sans SC" panose="020B0500000000000000" pitchFamily="34" charset="-122"/>
              <a:cs typeface="Noto Sans SC" panose="020B0500000000000000" pitchFamily="34" charset="-12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1000" y="1498600"/>
            <a:ext cx="83051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在建立广告时同时建立两条或多条广告，不同广告间只有一个“变量”，并进行小规模投放。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81000" y="2219960"/>
            <a:ext cx="833501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然后观察“变量”带来的广告数据差异，分析这个“变量”对广告效果的影响。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81000" y="1075690"/>
            <a:ext cx="4572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多维度A/Btest</a:t>
            </a:r>
            <a:endParaRPr lang="zh-CN" altLang="en-US"/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485140" y="2875915"/>
            <a:ext cx="16313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顶级变量</a:t>
            </a:r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3382010" y="2875915"/>
            <a:ext cx="163131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核心变量</a:t>
            </a:r>
            <a:endParaRPr lang="zh-CN" altLang="en-US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485140" y="3364230"/>
            <a:ext cx="17913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商品</a:t>
            </a:r>
            <a:r>
              <a:rPr lang="en-US" altLang="zh-CN"/>
              <a:t> </a:t>
            </a:r>
            <a:r>
              <a:rPr lang="zh-CN" altLang="en-US"/>
              <a:t>账户</a:t>
            </a:r>
            <a:r>
              <a:rPr lang="en-US" altLang="zh-CN"/>
              <a:t> </a:t>
            </a:r>
            <a:r>
              <a:rPr lang="zh-CN" altLang="en-US"/>
              <a:t>主体</a:t>
            </a:r>
            <a:endParaRPr lang="zh-CN" altLang="en-US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3382010" y="3364230"/>
            <a:ext cx="483044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页面</a:t>
            </a:r>
            <a:r>
              <a:rPr lang="en-US" altLang="zh-CN"/>
              <a:t> </a:t>
            </a:r>
            <a:r>
              <a:rPr lang="zh-CN" altLang="en-US"/>
              <a:t>素材</a:t>
            </a:r>
            <a:r>
              <a:rPr lang="en-US" altLang="zh-CN"/>
              <a:t> </a:t>
            </a:r>
            <a:r>
              <a:rPr lang="zh-CN" altLang="en-US"/>
              <a:t>标题</a:t>
            </a:r>
            <a:r>
              <a:rPr lang="en-US" altLang="zh-CN"/>
              <a:t> </a:t>
            </a:r>
            <a:r>
              <a:rPr lang="zh-CN" altLang="en-US"/>
              <a:t>创意分类</a:t>
            </a:r>
            <a:r>
              <a:rPr lang="en-US" altLang="zh-CN"/>
              <a:t> </a:t>
            </a:r>
            <a:r>
              <a:rPr lang="zh-CN" altLang="en-US"/>
              <a:t>创意标签</a:t>
            </a:r>
            <a:r>
              <a:rPr lang="en-US" altLang="zh-CN"/>
              <a:t> </a:t>
            </a:r>
            <a:r>
              <a:rPr lang="zh-CN" altLang="en-US"/>
              <a:t>定向</a:t>
            </a:r>
            <a:r>
              <a:rPr lang="en-US" altLang="zh-CN"/>
              <a:t> </a:t>
            </a:r>
            <a:r>
              <a:rPr lang="zh-CN" altLang="en-US"/>
              <a:t>出价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1226*2232*552*552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  <p:tag name="TABLE_ENDDRAG_ORIGIN_RECT" val="613*316"/>
  <p:tag name="TABLE_ENDDRAG_RECT" val="42*88*613*316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COMMONDATA" val="eyJoZGlkIjoiNGRiNTczMTlkNWI4NTZhMWUzZjc4Y2U2YjAwMTNlOTUifQ=="/>
</p:tagLst>
</file>

<file path=ppt/tags/tag2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3762*1635*552*552"/>
  <p:tag name="KSO_WM_UNIT_MEDIACOVER_STYLEID" val="1"/>
  <p:tag name="KSO_WM_UNIT_MEDIACOVER_TEXTSTATE" val="0"/>
  <p:tag name="KSO_WM_UNIT_MEDIACOVER_BTN_POS" val="c"/>
  <p:tag name="KSO_WM_UNIT_MEDIACOVER_BTN_STYLE" val="ee0bc779c1f3d7f3e90c96344320e69a"/>
  <p:tag name="KSO_WM_UNIT_MEDIACOVER_RGB" val="000000"/>
  <p:tag name="KSO_WM_UNIT_MEDIACOVER_TRANSPARENCY" val="0.5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1727</Words>
  <Application>WPS 演示</Application>
  <PresentationFormat>On-screen Show (16:9)</PresentationFormat>
  <Paragraphs>223</Paragraphs>
  <Slides>23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4" baseType="lpstr">
      <vt:lpstr>Arial</vt:lpstr>
      <vt:lpstr>宋体</vt:lpstr>
      <vt:lpstr>Wingdings</vt:lpstr>
      <vt:lpstr>Noto Sans SC</vt:lpstr>
      <vt:lpstr>Noto Sans SC</vt:lpstr>
      <vt:lpstr>Calibri</vt:lpstr>
      <vt:lpstr>微软雅黑</vt:lpstr>
      <vt:lpstr>Arial Unicode MS</vt:lpstr>
      <vt:lpstr>等线</vt:lpstr>
      <vt:lpstr>Office Theme</vt:lpstr>
      <vt:lpstr>1_Office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千川长期运营关键点</dc:title>
  <dc:creator/>
  <cp:lastModifiedBy>卢俊杰</cp:lastModifiedBy>
  <cp:revision>4</cp:revision>
  <dcterms:created xsi:type="dcterms:W3CDTF">2023-09-15T13:58:00Z</dcterms:created>
  <dcterms:modified xsi:type="dcterms:W3CDTF">2023-09-15T17:16:11Z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0A391CD01046416C90B02ADD8FDFDF27_12</vt:lpwstr>
  </property>
  <property fmtid="{D5CDD505-2E9C-101B-9397-08002B2CF9AE}" pid="3" name="KSOProductBuildVer">
    <vt:lpwstr>2052-12.1.0.15374</vt:lpwstr>
  </property>
</Properties>
</file>